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 Sans Medium"/>
      <p:regular r:id="rId29"/>
      <p:bold r:id="rId30"/>
      <p:italic r:id="rId31"/>
      <p:boldItalic r:id="rId32"/>
    </p:embeddedFont>
    <p:embeddedFont>
      <p:font typeface="Inter Tight"/>
      <p:regular r:id="rId33"/>
      <p:bold r:id="rId34"/>
      <p:italic r:id="rId35"/>
      <p:boldItalic r:id="rId36"/>
    </p:embeddedFont>
    <p:embeddedFont>
      <p:font typeface="Inter Tight Light"/>
      <p:regular r:id="rId37"/>
      <p:bold r:id="rId38"/>
      <p:italic r:id="rId39"/>
      <p:boldItalic r:id="rId40"/>
    </p:embeddedFont>
    <p:embeddedFont>
      <p:font typeface="Nuni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font" Target="fonts/NunitoSansMedium-regular.fntdata"/><Relationship Id="rId30" Type="http://schemas.openxmlformats.org/officeDocument/2006/relationships/font" Target="fonts/NunitoSansMedium-bold.fntdata"/><Relationship Id="rId31" Type="http://schemas.openxmlformats.org/officeDocument/2006/relationships/font" Target="fonts/NunitoSansMedium-italic.fntdata"/><Relationship Id="rId32" Type="http://schemas.openxmlformats.org/officeDocument/2006/relationships/font" Target="fonts/NunitoSansMedium-boldItalic.fntdata"/><Relationship Id="rId33" Type="http://schemas.openxmlformats.org/officeDocument/2006/relationships/font" Target="fonts/Tomorrow-regular.fntdata"/><Relationship Id="rId34" Type="http://schemas.openxmlformats.org/officeDocument/2006/relationships/font" Target="fonts/Tomorrow-bold.fntdata"/><Relationship Id="rId35" Type="http://schemas.openxmlformats.org/officeDocument/2006/relationships/font" Target="fonts/Tomorrow-italic.fntdata"/><Relationship Id="rId36" Type="http://schemas.openxmlformats.org/officeDocument/2006/relationships/font" Target="fonts/Tomorrow-boldItalic.fntdata"/><Relationship Id="rId37" Type="http://schemas.openxmlformats.org/officeDocument/2006/relationships/font" Target="fonts/TomorrowLight-regular.fntdata"/><Relationship Id="rId38" Type="http://schemas.openxmlformats.org/officeDocument/2006/relationships/font" Target="fonts/TomorrowLight-bold.fntdata"/><Relationship Id="rId39" Type="http://schemas.openxmlformats.org/officeDocument/2006/relationships/font" Target="fonts/TomorrowLight-italic.fntdata"/><Relationship Id="rId40" Type="http://schemas.openxmlformats.org/officeDocument/2006/relationships/font" Target="fonts/TomorrowLight-boldItalic.fntdata"/><Relationship Id="rId41" Type="http://schemas.openxmlformats.org/officeDocument/2006/relationships/font" Target="fonts/NunitoSans-regular.fntdata"/><Relationship Id="rId42" Type="http://schemas.openxmlformats.org/officeDocument/2006/relationships/font" Target="fonts/NunitoSans-bold.fntdata"/><Relationship Id="rId43" Type="http://schemas.openxmlformats.org/officeDocument/2006/relationships/font" Target="fonts/NunitoSans-italic.fntdata"/><Relationship Id="rId44" Type="http://schemas.openxmlformats.org/officeDocument/2006/relationships/font" Target="fonts/Nunito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a15128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a15128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a1512823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a1512823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a1512823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a1512823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a1512823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a1512823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a6c89df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a6c89df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6c89d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a6c89d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a151282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a151282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a1512823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a1512823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a774a05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a774a05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a6c89dfe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a6c89df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a774a05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a774a05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151282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151282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1512823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a1512823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a1512823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a1512823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a1512823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a1512823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a1512823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a1512823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a151282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a151282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a1512823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a1512823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151282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a151282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a151282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a151282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a151282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a151282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https://www.youtube.com/watch?v=I_88S8DWbcU&amp;t=1s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a151282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a151282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a1512823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a1512823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https://event.surf.nl/national-accelerated-computing-workshop/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>
                <a:latin typeface="Inter Tight"/>
              </a:rP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- Alt 3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52600" y="2878000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 Light"/>
              <a:buNone/>
              <a:defRPr sz="7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545550"/>
            <a:ext cx="339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Sans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0" y="0"/>
            <a:ext cx="3396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Sans"/>
              <a:buNone/>
              <a:defRPr sz="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/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-3175" y="1"/>
            <a:ext cx="9146700" cy="330024"/>
            <a:chOff x="-3175" y="1"/>
            <a:chExt cx="9146700" cy="330024"/>
          </a:xfrm>
        </p:grpSpPr>
        <p:sp>
          <p:nvSpPr>
            <p:cNvPr id="55" name="Google Shape;55;p13"/>
            <p:cNvSpPr/>
            <p:nvPr/>
          </p:nvSpPr>
          <p:spPr>
            <a:xfrm>
              <a:off x="8952255" y="115632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rot="10800000">
              <a:off x="8571371" y="115701"/>
              <a:ext cx="78600" cy="89100"/>
            </a:xfrm>
            <a:prstGeom prst="chevron">
              <a:avLst>
                <a:gd fmla="val 6790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cxnSp>
          <p:nvCxnSpPr>
            <p:cNvPr id="57" name="Google Shape;57;p13"/>
            <p:cNvCxnSpPr/>
            <p:nvPr/>
          </p:nvCxnSpPr>
          <p:spPr>
            <a:xfrm>
              <a:off x="8442400" y="1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8801100" y="19"/>
              <a:ext cx="0" cy="33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 rot="10800000">
              <a:off x="-3175" y="330025"/>
              <a:ext cx="914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13"/>
          <p:cNvSpPr/>
          <p:nvPr/>
        </p:nvSpPr>
        <p:spPr>
          <a:xfrm>
            <a:off x="84927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Nunito Sans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82882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Nunito San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8074601" y="4245025"/>
            <a:ext cx="308400" cy="427800"/>
          </a:xfrm>
          <a:prstGeom prst="chevron">
            <a:avLst>
              <a:gd fmla="val 67909" name="adj"/>
            </a:avLst>
          </a:prstGeom>
          <a:solidFill>
            <a:schemeClr val="accent6"/>
          </a:solidFill>
          <a:ln>
            <a:noFill/>
          </a:ln>
          <a:effectLst>
            <a:outerShdw blurRad="285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Nunito Sans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Inter Tight"/>
          <a:ea typeface="Inter Tight"/>
          <a:cs typeface="Inter Tight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subTitle"/>
          </p:nvPr>
        </p:nvSpPr>
        <p:spPr>
          <a:xfrm>
            <a:off x="1038650" y="2961410"/>
            <a:ext cx="3396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3273"/>
              <a:buFont typeface="Nunito Sans"/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Thibeau Wouters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65734" y="739234"/>
            <a:ext cx="39600" cy="1581900"/>
          </a:xfrm>
          <a:prstGeom prst="snip1Rect">
            <a:avLst>
              <a:gd fmla="val 0" name="adj"/>
            </a:avLst>
          </a:prstGeom>
          <a:solidFill>
            <a:srgbClr val="26A6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Nunito Sans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200" y="4011302"/>
            <a:ext cx="1884074" cy="84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63880" t="0"/>
          <a:stretch/>
        </p:blipFill>
        <p:spPr>
          <a:xfrm>
            <a:off x="985525" y="3959050"/>
            <a:ext cx="1011325" cy="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ctrTitle"/>
          </p:nvPr>
        </p:nvSpPr>
        <p:spPr>
          <a:xfrm>
            <a:off x="781184" y="726109"/>
            <a:ext cx="6591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200">
                <a:latin typeface="Inter Tight"/>
              </a:rPr>
              <a:t>Preparing for Einstein Telescope: GPU-native scientific computing without compromises</a:t>
            </a:r>
            <a:endParaRPr sz="4200"/>
          </a:p>
        </p:txBody>
      </p:sp>
      <p:sp>
        <p:nvSpPr>
          <p:cNvPr id="77" name="Google Shape;77;p15"/>
          <p:cNvSpPr/>
          <p:nvPr/>
        </p:nvSpPr>
        <p:spPr>
          <a:xfrm>
            <a:off x="7472900" y="40984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4294967295" type="subTitle"/>
          </p:nvPr>
        </p:nvSpPr>
        <p:spPr>
          <a:xfrm>
            <a:off x="5615750" y="4194100"/>
            <a:ext cx="30666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81818"/>
              <a:buFont typeface="Nunito Sans"/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Advanced Computing User Day</a:t>
            </a: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2025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idx="4294967295" type="title"/>
          </p:nvPr>
        </p:nvSpPr>
        <p:spPr>
          <a:xfrm>
            <a:off x="297200" y="180800"/>
            <a:ext cx="8680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23050" y="20565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~100,000 detections per year</a:t>
            </a:r>
            <a:r>
              <a:rPr b="1"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!!!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4294967295" type="title"/>
          </p:nvPr>
        </p:nvSpPr>
        <p:spPr>
          <a:xfrm>
            <a:off x="297200" y="180800"/>
            <a:ext cx="8680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23050" y="20565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~100,000 detections per year</a:t>
            </a:r>
            <a:r>
              <a:rPr b="1"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!!!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23050" y="3327900"/>
            <a:ext cx="860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Computationally intractable…</a:t>
            </a:r>
            <a:endParaRPr b="1" sz="41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Data analysis problem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72250" y="1232650"/>
            <a:ext cx="7796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●"/>
            </a:pP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Analyzing one month of Einstein Telescope data:</a:t>
            </a: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○"/>
            </a:pP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~billions/quadrillions of CPU hours</a:t>
            </a:r>
            <a:r>
              <a:rPr b="1"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!!!</a:t>
            </a:r>
            <a:b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b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●"/>
            </a:pPr>
            <a:r>
              <a:rPr lang="en-GB" sz="20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Goal</a:t>
            </a: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make our data analysis</a:t>
            </a: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○"/>
            </a:pP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Fast (GPUs)</a:t>
            </a: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○"/>
            </a:pP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Accurate and flexible (no machine learning)</a:t>
            </a: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Tight"/>
              <a:buChar char="○"/>
            </a:pPr>
            <a:r>
              <a:rPr lang="en-GB" sz="2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Easy to use (Python over C/C++, Fortran,...)</a:t>
            </a:r>
            <a:endParaRPr sz="2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3091875" y="167793"/>
            <a:ext cx="3105000" cy="3105000"/>
          </a:xfrm>
          <a:prstGeom prst="ellipse">
            <a:avLst/>
          </a:prstGeom>
          <a:solidFill>
            <a:srgbClr val="5D97F7">
              <a:alpha val="50000"/>
            </a:srgbClr>
          </a:solidFill>
          <a:ln cap="flat" cmpd="sng" w="73850">
            <a:solidFill>
              <a:srgbClr val="2A5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67" name="Google Shape;167;p27"/>
          <p:cNvSpPr txBox="1"/>
          <p:nvPr/>
        </p:nvSpPr>
        <p:spPr>
          <a:xfrm>
            <a:off x="3768108" y="1148841"/>
            <a:ext cx="1752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6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Fast</a:t>
            </a:r>
            <a:endParaRPr sz="5206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5855523" y="125325"/>
            <a:ext cx="3105000" cy="3105000"/>
          </a:xfrm>
          <a:prstGeom prst="ellipse">
            <a:avLst/>
          </a:prstGeom>
          <a:solidFill>
            <a:srgbClr val="26A69A">
              <a:alpha val="50000"/>
            </a:srgbClr>
          </a:solidFill>
          <a:ln cap="flat" cmpd="sng" w="738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69" name="Google Shape;169;p27"/>
          <p:cNvSpPr txBox="1"/>
          <p:nvPr/>
        </p:nvSpPr>
        <p:spPr>
          <a:xfrm>
            <a:off x="6389008" y="1024771"/>
            <a:ext cx="2037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Easy to use</a:t>
            </a:r>
            <a:endParaRPr sz="3333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4539467" y="1913483"/>
            <a:ext cx="3105000" cy="3104700"/>
          </a:xfrm>
          <a:prstGeom prst="ellipse">
            <a:avLst/>
          </a:prstGeom>
          <a:solidFill>
            <a:srgbClr val="EA80FD">
              <a:alpha val="50000"/>
            </a:srgbClr>
          </a:solidFill>
          <a:ln cap="flat" cmpd="sng" w="73850">
            <a:solidFill>
              <a:srgbClr val="69199A"/>
            </a:solidFill>
            <a:prstDash val="solid"/>
            <a:round/>
            <a:headEnd len="sm" w="sm" type="none"/>
            <a:tailEnd len="sm" w="sm" type="none"/>
          </a:ln>
          <a:effectLst>
            <a:outerShdw blurRad="86600" rotWithShape="0" algn="bl" dir="5400000" dist="28867">
              <a:srgbClr val="000000">
                <a:alpha val="20000"/>
              </a:srgbClr>
            </a:outerShdw>
          </a:effectLst>
        </p:spPr>
        <p:txBody>
          <a:bodyPr anchorCtr="0" anchor="ctr" bIns="138525" lIns="138525" spcFirstLastPara="1" rIns="138525" wrap="square" tIns="138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The solution?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001800" y="3107258"/>
            <a:ext cx="2259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25" lIns="138525" spcFirstLastPara="1" rIns="138525" wrap="square" tIns="138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Accurate</a:t>
            </a:r>
            <a:endParaRPr sz="3333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3091875" y="167793"/>
            <a:ext cx="3105000" cy="3105000"/>
          </a:xfrm>
          <a:prstGeom prst="ellipse">
            <a:avLst/>
          </a:prstGeom>
          <a:solidFill>
            <a:srgbClr val="5D97F7">
              <a:alpha val="50000"/>
            </a:srgbClr>
          </a:solidFill>
          <a:ln cap="flat" cmpd="sng" w="73850">
            <a:solidFill>
              <a:srgbClr val="2A5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78" name="Google Shape;178;p28"/>
          <p:cNvSpPr txBox="1"/>
          <p:nvPr/>
        </p:nvSpPr>
        <p:spPr>
          <a:xfrm>
            <a:off x="3768108" y="1148841"/>
            <a:ext cx="1752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6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Fast</a:t>
            </a:r>
            <a:endParaRPr sz="5206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5855523" y="125325"/>
            <a:ext cx="3105000" cy="3105000"/>
          </a:xfrm>
          <a:prstGeom prst="ellipse">
            <a:avLst/>
          </a:prstGeom>
          <a:solidFill>
            <a:srgbClr val="26A69A">
              <a:alpha val="50000"/>
            </a:srgbClr>
          </a:solidFill>
          <a:ln cap="flat" cmpd="sng" w="738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8550" lIns="138550" spcFirstLastPara="1" rIns="138550" wrap="square" tIns="13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80" name="Google Shape;180;p28"/>
          <p:cNvSpPr txBox="1"/>
          <p:nvPr/>
        </p:nvSpPr>
        <p:spPr>
          <a:xfrm>
            <a:off x="6389008" y="1024771"/>
            <a:ext cx="2037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50" lIns="138550" spcFirstLastPara="1" rIns="138550" wrap="square" tIns="1385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Easy to use</a:t>
            </a:r>
            <a:endParaRPr sz="3333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4539467" y="1913483"/>
            <a:ext cx="3105000" cy="3104700"/>
          </a:xfrm>
          <a:prstGeom prst="ellipse">
            <a:avLst/>
          </a:prstGeom>
          <a:solidFill>
            <a:srgbClr val="EA80FD">
              <a:alpha val="50000"/>
            </a:srgbClr>
          </a:solidFill>
          <a:ln cap="flat" cmpd="sng" w="73850">
            <a:solidFill>
              <a:srgbClr val="69199A"/>
            </a:solidFill>
            <a:prstDash val="solid"/>
            <a:round/>
            <a:headEnd len="sm" w="sm" type="none"/>
            <a:tailEnd len="sm" w="sm" type="none"/>
          </a:ln>
          <a:effectLst>
            <a:outerShdw blurRad="86600" rotWithShape="0" algn="bl" dir="5400000" dist="28867">
              <a:srgbClr val="000000">
                <a:alpha val="20000"/>
              </a:srgbClr>
            </a:outerShdw>
          </a:effectLst>
        </p:spPr>
        <p:txBody>
          <a:bodyPr anchorCtr="0" anchor="ctr" bIns="138525" lIns="138525" spcFirstLastPara="1" rIns="138525" wrap="square" tIns="138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2121"/>
          </a:p>
        </p:txBody>
      </p:sp>
      <p:sp>
        <p:nvSpPr>
          <p:cNvPr id="182" name="Google Shape;182;p28"/>
          <p:cNvSpPr txBox="1"/>
          <p:nvPr/>
        </p:nvSpPr>
        <p:spPr>
          <a:xfrm>
            <a:off x="5001800" y="3107258"/>
            <a:ext cx="2259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8525" lIns="138525" spcFirstLastPara="1" rIns="138525" wrap="square" tIns="138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Accurate</a:t>
            </a:r>
            <a:endParaRPr sz="3333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83" name="Google Shape;183;p28"/>
          <p:cNvCxnSpPr/>
          <p:nvPr/>
        </p:nvCxnSpPr>
        <p:spPr>
          <a:xfrm flipH="1" rot="10800000">
            <a:off x="3222500" y="2074575"/>
            <a:ext cx="2799300" cy="941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50" y="2694225"/>
            <a:ext cx="2779176" cy="16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The solution?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472250" y="1504425"/>
            <a:ext cx="77961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Python package: Numpy-like API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Run Python on CPU, GPU, TPU, </a:t>
            </a:r>
            <a:r>
              <a:rPr i="1"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with 0 code changes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Composable function transformations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jit-compile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utomatic differentiation → scientific computing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Easy p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arallelization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No emulators/surrogates = no compromises!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825" y="495537"/>
            <a:ext cx="398349" cy="3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type="title"/>
          </p:nvPr>
        </p:nvSpPr>
        <p:spPr>
          <a:xfrm>
            <a:off x="6635375" y="439100"/>
            <a:ext cx="16617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jax-ml/jax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Why   		    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p30" title="chain_exploration_st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0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title="chain_exploration_5_cha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253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 title="chain_exploration_5_chains_with_densit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231" y="1775263"/>
            <a:ext cx="2485128" cy="224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542825" y="13109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Markov chain Monte Carlo: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542825" y="44038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… is 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embarrassingly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parallel → GPU acceleration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2627119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5467634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8247200" y="2571750"/>
            <a:ext cx="4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 rot="-5400000">
            <a:off x="8151464" y="2571750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science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Faster predictions: accelerate evaluation single step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9" name="Google Shape;219;p31" title="MCMC_stepping_zoom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00" y="2340150"/>
            <a:ext cx="2774625" cy="229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 title="likelihood_comparison_residu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575" y="1786500"/>
            <a:ext cx="5638723" cy="32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799050" y="3754625"/>
            <a:ext cx="197100" cy="197100"/>
          </a:xfrm>
          <a:prstGeom prst="ellipse">
            <a:avLst/>
          </a:prstGeom>
          <a:solidFill>
            <a:srgbClr val="FF6666"/>
          </a:solidFill>
          <a:ln cap="flat" cmpd="sng" w="9525">
            <a:solidFill>
              <a:srgbClr val="FF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2072425" y="2940775"/>
            <a:ext cx="197100" cy="197100"/>
          </a:xfrm>
          <a:prstGeom prst="ellipse">
            <a:avLst/>
          </a:prstGeom>
          <a:solidFill>
            <a:srgbClr val="5B9FE5"/>
          </a:solidFill>
          <a:ln cap="flat" cmpd="sng" w="9525">
            <a:solidFill>
              <a:srgbClr val="5B9F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891144" y="1892193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Analyzing gravitational wave data: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42825" y="45562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… is embarrassingly parallel → 1 event = 1 GPU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1" name="Google Shape;231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07237">
            <a:off x="739672" y="1814793"/>
            <a:ext cx="547400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304" y="2335922"/>
            <a:ext cx="425125" cy="4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3102483" y="1969594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34" name="Google Shape;234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61637">
            <a:off x="2925198" y="1814792"/>
            <a:ext cx="659568" cy="66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">
            <a:off x="3584765" y="2441021"/>
            <a:ext cx="547401" cy="5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5108514" y="2008295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37" name="Google Shape;237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74" y="2452023"/>
            <a:ext cx="425125" cy="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70" y="1850694"/>
            <a:ext cx="589480" cy="58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 rot="10800000">
            <a:off x="6992279" y="1879468"/>
            <a:ext cx="887400" cy="868800"/>
          </a:xfrm>
          <a:prstGeom prst="ellipse">
            <a:avLst/>
          </a:prstGeom>
          <a:noFill/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351">
              <a:solidFill>
                <a:schemeClr val="dk1"/>
              </a:solidFill>
            </a:endParaRPr>
          </a:p>
        </p:txBody>
      </p:sp>
      <p:pic>
        <p:nvPicPr>
          <p:cNvPr id="240" name="Google Shape;240;p32" title="kursgezagt_BH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92763">
            <a:off x="7483750" y="2276842"/>
            <a:ext cx="547400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 title="Kursgezagt_NS_cropp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89394" y="1879414"/>
            <a:ext cx="425125" cy="4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 rot="5400000">
            <a:off x="1224200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 rot="5400000">
            <a:off x="334272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 rot="5400000">
            <a:off x="535447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 rot="5400000">
            <a:off x="7270095" y="2788495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→</a:t>
            </a:r>
            <a:endParaRPr/>
          </a:p>
        </p:txBody>
      </p:sp>
      <p:pic>
        <p:nvPicPr>
          <p:cNvPr id="246" name="Google Shape;246;p32" title="density_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92" y="3192548"/>
            <a:ext cx="1411409" cy="127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 title="density_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824" y="3192548"/>
            <a:ext cx="1416701" cy="12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 title="density_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5163" y="3192548"/>
            <a:ext cx="1416711" cy="12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 title="density_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051" y="3192556"/>
            <a:ext cx="1416701" cy="127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472250" y="4330075"/>
            <a:ext cx="7796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542825" y="1158500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Neutron star mergers are unique probes of ultra-dense nuclear matter: again Markov chain Monte Carlo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42825" y="4556275"/>
            <a:ext cx="7796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254270" y="2015656"/>
            <a:ext cx="1101729" cy="1026455"/>
            <a:chOff x="4997070" y="1850694"/>
            <a:chExt cx="1101729" cy="1026455"/>
          </a:xfrm>
        </p:grpSpPr>
        <p:sp>
          <p:nvSpPr>
            <p:cNvPr id="260" name="Google Shape;260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61" name="Google Shape;261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3"/>
          <p:cNvSpPr txBox="1"/>
          <p:nvPr>
            <p:ph type="title"/>
          </p:nvPr>
        </p:nvSpPr>
        <p:spPr>
          <a:xfrm>
            <a:off x="297200" y="257000"/>
            <a:ext cx="8515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Why   		    for data analysis?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85" y="224417"/>
            <a:ext cx="1129513" cy="65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3"/>
          <p:cNvGrpSpPr/>
          <p:nvPr/>
        </p:nvGrpSpPr>
        <p:grpSpPr>
          <a:xfrm>
            <a:off x="2798072" y="2015650"/>
            <a:ext cx="878739" cy="818700"/>
            <a:chOff x="4997070" y="1850694"/>
            <a:chExt cx="1101729" cy="1026455"/>
          </a:xfrm>
        </p:grpSpPr>
        <p:sp>
          <p:nvSpPr>
            <p:cNvPr id="266" name="Google Shape;266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7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0375" lIns="70375" spcFirstLastPara="1" rIns="70375" wrap="square" tIns="70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77">
                <a:solidFill>
                  <a:schemeClr val="dk1"/>
                </a:solidFill>
              </a:endParaRPr>
            </a:p>
          </p:txBody>
        </p:sp>
        <p:pic>
          <p:nvPicPr>
            <p:cNvPr id="267" name="Google Shape;267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33"/>
          <p:cNvGrpSpPr/>
          <p:nvPr/>
        </p:nvGrpSpPr>
        <p:grpSpPr>
          <a:xfrm>
            <a:off x="3890007" y="2287332"/>
            <a:ext cx="1101729" cy="1026455"/>
            <a:chOff x="4997070" y="1850694"/>
            <a:chExt cx="1101729" cy="1026455"/>
          </a:xfrm>
        </p:grpSpPr>
        <p:sp>
          <p:nvSpPr>
            <p:cNvPr id="270" name="Google Shape;270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1" name="Google Shape;271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33"/>
          <p:cNvGrpSpPr/>
          <p:nvPr/>
        </p:nvGrpSpPr>
        <p:grpSpPr>
          <a:xfrm rot="10800000">
            <a:off x="5234907" y="2015657"/>
            <a:ext cx="1101729" cy="1026455"/>
            <a:chOff x="4997070" y="1850694"/>
            <a:chExt cx="1101729" cy="1026455"/>
          </a:xfrm>
        </p:grpSpPr>
        <p:sp>
          <p:nvSpPr>
            <p:cNvPr id="274" name="Google Shape;274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5" name="Google Shape;275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33"/>
          <p:cNvGrpSpPr/>
          <p:nvPr/>
        </p:nvGrpSpPr>
        <p:grpSpPr>
          <a:xfrm rot="10800000">
            <a:off x="6797307" y="2058532"/>
            <a:ext cx="1101729" cy="1026455"/>
            <a:chOff x="4997070" y="1850694"/>
            <a:chExt cx="1101729" cy="1026455"/>
          </a:xfrm>
        </p:grpSpPr>
        <p:sp>
          <p:nvSpPr>
            <p:cNvPr id="278" name="Google Shape;278;p33"/>
            <p:cNvSpPr/>
            <p:nvPr/>
          </p:nvSpPr>
          <p:spPr>
            <a:xfrm>
              <a:off x="5108514" y="2008295"/>
              <a:ext cx="887400" cy="868800"/>
            </a:xfrm>
            <a:prstGeom prst="ellipse">
              <a:avLst/>
            </a:prstGeom>
            <a:noFill/>
            <a:ln cap="flat" cmpd="sng" w="9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dk1"/>
                </a:solidFill>
              </a:endParaRPr>
            </a:p>
          </p:txBody>
        </p:sp>
        <p:pic>
          <p:nvPicPr>
            <p:cNvPr id="279" name="Google Shape;279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3674" y="2452023"/>
              <a:ext cx="425125" cy="42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3" title="Kursgezagt_NS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7070" y="1850694"/>
              <a:ext cx="589480" cy="589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3"/>
          <p:cNvSpPr/>
          <p:nvPr/>
        </p:nvSpPr>
        <p:spPr>
          <a:xfrm rot="5400000">
            <a:off x="4268750" y="-26205"/>
            <a:ext cx="572400" cy="720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Tight"/>
              </a:rPr>
              <a:t>§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25" y="3988825"/>
            <a:ext cx="1026450" cy="10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173875" y="1545450"/>
            <a:ext cx="8803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Inter Tight"/>
              </a:rPr>
              <a:t>10 years ago…</a:t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>
                <a:latin typeface="Inter Tight"/>
              </a:rPr>
              <a:t/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700">
                <a:latin typeface="Inter Tight"/>
              </a:rPr>
              <a:t>Something exciting happened </a:t>
            </a:r>
            <a:endParaRPr sz="4700"/>
          </a:p>
        </p:txBody>
      </p:sp>
      <p:sp>
        <p:nvSpPr>
          <p:cNvPr id="85" name="Google Shape;85;p16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68600" y="333200"/>
            <a:ext cx="92100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       	        software developed at          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430" y="2554230"/>
            <a:ext cx="230610" cy="2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title"/>
          </p:nvPr>
        </p:nvSpPr>
        <p:spPr>
          <a:xfrm>
            <a:off x="6425150" y="2511942"/>
            <a:ext cx="26187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github.com/GW-JAX-Team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63880" t="0"/>
          <a:stretch/>
        </p:blipFill>
        <p:spPr>
          <a:xfrm>
            <a:off x="5958221" y="273971"/>
            <a:ext cx="878950" cy="82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472250" y="1528575"/>
            <a:ext cx="52848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G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ravitational waves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LIGO: 2 hours → 5 mins (24x faster)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■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Identical results!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Einstein Telescope: WIP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From neutron star mergers to insights into nuclear physics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Intractable (?) → 1 hour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rgbClr val="FFCD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2" name="Google Shape;292;p34" title="thomas_better-modifi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775" y="1469676"/>
            <a:ext cx="1014825" cy="10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>
            <p:ph type="title"/>
          </p:nvPr>
        </p:nvSpPr>
        <p:spPr>
          <a:xfrm>
            <a:off x="6752042" y="1172369"/>
            <a:ext cx="12603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Thomas Ng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4" name="Google Shape;294;p34" title="twouters_full-modifi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5737" y="3543150"/>
            <a:ext cx="1072926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776" y="4631172"/>
            <a:ext cx="230610" cy="23061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type="title"/>
          </p:nvPr>
        </p:nvSpPr>
        <p:spPr>
          <a:xfrm>
            <a:off x="5432875" y="4588900"/>
            <a:ext cx="37110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73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nuclear-multimessenger-astronomy/jester</a:t>
            </a:r>
            <a:endParaRPr sz="1173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7" name="Google Shape;297;p34"/>
          <p:cNvSpPr txBox="1"/>
          <p:nvPr>
            <p:ph type="title"/>
          </p:nvPr>
        </p:nvSpPr>
        <p:spPr>
          <a:xfrm>
            <a:off x="6752025" y="3229845"/>
            <a:ext cx="1260300" cy="297300"/>
          </a:xfrm>
          <a:prstGeom prst="rect">
            <a:avLst/>
          </a:prstGeom>
        </p:spPr>
        <p:txBody>
          <a:bodyPr anchorCtr="0" anchor="b" bIns="52925" lIns="52925" spcFirstLastPara="1" rIns="52925" wrap="square" tIns="5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3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Me</a:t>
            </a:r>
            <a:endParaRPr sz="1273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585" y="282726"/>
            <a:ext cx="1129513" cy="6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ctrTitle"/>
          </p:nvPr>
        </p:nvSpPr>
        <p:spPr>
          <a:xfrm>
            <a:off x="173875" y="1164450"/>
            <a:ext cx="8803800" cy="18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Inter Tight"/>
              </a:rPr>
              <a:t>Conclusions</a:t>
            </a:r>
            <a:endParaRPr sz="4700"/>
          </a:p>
        </p:txBody>
      </p:sp>
      <p:sp>
        <p:nvSpPr>
          <p:cNvPr id="304" name="Google Shape;304;p35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472250" y="1385050"/>
            <a:ext cx="7887600" cy="3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Gravitational wave data analysis intractable for Einstein Telescope with CPU-based software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b="1" lang="en-GB" sz="1800">
                <a:solidFill>
                  <a:srgbClr val="5D97F7"/>
                </a:solidFill>
                <a:latin typeface="Inter Tight"/>
                <a:ea typeface="Inter Tight"/>
                <a:cs typeface="Inter Tight"/>
                <a:sym typeface="Inter Tight"/>
              </a:rPr>
              <a:t>J</a:t>
            </a:r>
            <a:r>
              <a:rPr b="1" lang="en-GB" sz="1800">
                <a:solidFill>
                  <a:srgbClr val="26A69A"/>
                </a:solidFill>
                <a:latin typeface="Inter Tight"/>
                <a:ea typeface="Inter Tight"/>
                <a:cs typeface="Inter Tight"/>
                <a:sym typeface="Inter Tight"/>
              </a:rPr>
              <a:t>A</a:t>
            </a:r>
            <a:r>
              <a:rPr b="1" lang="en-GB" sz="1800">
                <a:solidFill>
                  <a:srgbClr val="EA80FD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GPU computing made easy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Python-based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○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Ideal for scientific computing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Accelerate from hours/days to minutes, without compromises</a:t>
            </a:r>
            <a:b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Char char="●"/>
            </a:pP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Developed at                   and </a:t>
            </a:r>
            <a:r>
              <a:rPr lang="en-GB"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tested at Snellius!</a:t>
            </a:r>
            <a:endParaRPr sz="1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297200" y="333200"/>
            <a:ext cx="7887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Conclusions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225" y="495537"/>
            <a:ext cx="398349" cy="3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type="title"/>
          </p:nvPr>
        </p:nvSpPr>
        <p:spPr>
          <a:xfrm>
            <a:off x="4882775" y="439100"/>
            <a:ext cx="16617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jax-ml/jax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698" y="159575"/>
            <a:ext cx="185400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5">
            <a:alphaModFix/>
          </a:blip>
          <a:srcRect b="0" l="0" r="63880" t="0"/>
          <a:stretch/>
        </p:blipFill>
        <p:spPr>
          <a:xfrm>
            <a:off x="2544589" y="3759087"/>
            <a:ext cx="770659" cy="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ctrTitle"/>
          </p:nvPr>
        </p:nvSpPr>
        <p:spPr>
          <a:xfrm>
            <a:off x="173875" y="1164450"/>
            <a:ext cx="8803800" cy="13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Inter Tight"/>
              </a:rPr>
              <a:t>Let’s chat!</a:t>
            </a:r>
            <a:endParaRPr sz="4700"/>
          </a:p>
        </p:txBody>
      </p:sp>
      <p:sp>
        <p:nvSpPr>
          <p:cNvPr id="321" name="Google Shape;321;p37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73" y="3347604"/>
            <a:ext cx="684076" cy="6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1428997" y="3397150"/>
            <a:ext cx="32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ThibeauWouters</a:t>
            </a:r>
            <a:endParaRPr sz="26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5853437" y="3397138"/>
            <a:ext cx="289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thibeauwouters</a:t>
            </a:r>
            <a:endParaRPr sz="26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312" y="3431851"/>
            <a:ext cx="515574" cy="5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21000" y="336576"/>
            <a:ext cx="85254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1.3 billion years before that…</a:t>
            </a:r>
            <a:endParaRPr sz="26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62325" y="345643"/>
            <a:ext cx="525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Gravitational waves</a:t>
            </a:r>
            <a:endParaRPr sz="37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10 years ago, Earth listened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48830" r="0" t="0"/>
          <a:stretch/>
        </p:blipFill>
        <p:spPr>
          <a:xfrm>
            <a:off x="4756100" y="1356900"/>
            <a:ext cx="41426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19352" r="18620" t="-755"/>
          <a:stretch/>
        </p:blipFill>
        <p:spPr>
          <a:xfrm>
            <a:off x="409275" y="1210575"/>
            <a:ext cx="3708300" cy="374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6285752" y="3950375"/>
            <a:ext cx="12087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LIGO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744000" y="1368100"/>
            <a:ext cx="4142700" cy="249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97200" y="180800"/>
            <a:ext cx="58416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10 years ago, Earth listened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13" name="Google Shape;113;p20"/>
          <p:cNvGrpSpPr/>
          <p:nvPr/>
        </p:nvGrpSpPr>
        <p:grpSpPr>
          <a:xfrm>
            <a:off x="1029725" y="1014375"/>
            <a:ext cx="7084527" cy="3962475"/>
            <a:chOff x="1029725" y="1014375"/>
            <a:chExt cx="7084527" cy="3962475"/>
          </a:xfrm>
        </p:grpSpPr>
        <p:pic>
          <p:nvPicPr>
            <p:cNvPr id="114" name="Google Shape;11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9725" y="1014375"/>
              <a:ext cx="7084527" cy="39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0"/>
            <p:cNvSpPr/>
            <p:nvPr/>
          </p:nvSpPr>
          <p:spPr>
            <a:xfrm>
              <a:off x="1160650" y="4882350"/>
              <a:ext cx="132600" cy="9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2542" y="0"/>
            <a:ext cx="111461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696375" y="1712900"/>
            <a:ext cx="836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319</a:t>
            </a:r>
            <a:r>
              <a:rPr lang="en-GB" sz="41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 detections over 10 years</a:t>
            </a:r>
            <a:endParaRPr sz="41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173875" y="1545450"/>
            <a:ext cx="8803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5500">
                <a:latin typeface="Inter Tight"/>
              </a:rPr>
              <a:t>In ~10 years from now…</a:t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>
                <a:latin typeface="Inter Tight"/>
              </a:rPr>
              <a:t/>
            </a:r>
            <a:endParaRPr sz="5500"/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GB" sz="4600">
                <a:latin typeface="Inter Tight"/>
              </a:rPr>
              <a:t>Something exciting will happen</a:t>
            </a:r>
            <a:r>
              <a:rPr lang="en-GB" sz="4700">
                <a:latin typeface="Inter Tight"/>
              </a:rPr>
              <a:t> </a:t>
            </a:r>
            <a:endParaRPr sz="4700"/>
          </a:p>
        </p:txBody>
      </p:sp>
      <p:sp>
        <p:nvSpPr>
          <p:cNvPr id="127" name="Google Shape;127;p22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7472900" y="4022200"/>
            <a:ext cx="1504800" cy="72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8382875" y="7225"/>
            <a:ext cx="761100" cy="3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Inter Tight"/>
              </a:rP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5"/>
            <a:ext cx="98283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297200" y="180800"/>
            <a:ext cx="71757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Einstein Telescope: 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Inter Tight"/>
                <a:ea typeface="Inter Tight"/>
                <a:cs typeface="Inter Tight"/>
                <a:sym typeface="Inter Tight"/>
              </a:rPr>
              <a:t>Europe’s next-gen detector (in NL?)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Inter Tight"/>
        <a:ea typeface="Inter Tight"/>
        <a:cs typeface="Inter Tigh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Tight"/>
        <a:ea typeface="Inter Tight"/>
        <a:cs typeface="Inter Tigh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Inter Tight"/>
        <a:ea typeface="Inter Tight"/>
        <a:cs typeface="Inter Tigh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Tight"/>
        <a:ea typeface="Inter Tight"/>
        <a:cs typeface="Inter Tigh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